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310" r:id="rId9"/>
    <p:sldId id="311" r:id="rId10"/>
    <p:sldId id="281" r:id="rId11"/>
    <p:sldId id="285" r:id="rId12"/>
    <p:sldId id="308" r:id="rId13"/>
    <p:sldId id="309" r:id="rId14"/>
    <p:sldId id="269" r:id="rId15"/>
    <p:sldId id="273" r:id="rId16"/>
    <p:sldId id="314" r:id="rId17"/>
    <p:sldId id="313" r:id="rId18"/>
    <p:sldId id="270" r:id="rId19"/>
    <p:sldId id="276" r:id="rId20"/>
    <p:sldId id="312" r:id="rId21"/>
    <p:sldId id="271" r:id="rId22"/>
    <p:sldId id="305" r:id="rId23"/>
    <p:sldId id="299" r:id="rId24"/>
    <p:sldId id="300" r:id="rId25"/>
    <p:sldId id="304" r:id="rId26"/>
    <p:sldId id="303" r:id="rId27"/>
    <p:sldId id="265" r:id="rId28"/>
    <p:sldId id="301" r:id="rId29"/>
    <p:sldId id="286" r:id="rId30"/>
    <p:sldId id="302" r:id="rId31"/>
    <p:sldId id="267" r:id="rId32"/>
    <p:sldId id="296" r:id="rId33"/>
    <p:sldId id="297" r:id="rId34"/>
    <p:sldId id="306" r:id="rId35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6"/>
    </p:embeddedFont>
    <p:embeddedFont>
      <p:font typeface="레시피코리아 Medium" panose="02020603020101020101" pitchFamily="18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이사만루체 Light" panose="00000300000000000000" pitchFamily="2" charset="-127"/>
      <p:regular r:id="rId41"/>
    </p:embeddedFont>
    <p:embeddedFont>
      <p:font typeface="이사만루체 Bold" panose="020B0600000101010101" charset="-127"/>
      <p:bold r:id="rId42"/>
    </p:embeddedFont>
    <p:embeddedFont>
      <p:font typeface="코트라 볼드체" panose="02020603020101020101" pitchFamily="18" charset="-127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48" userDrawn="1">
          <p15:clr>
            <a:srgbClr val="A4A3A4"/>
          </p15:clr>
        </p15:guide>
        <p15:guide id="6" orient="horz" pos="1366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  <p15:guide id="9" orient="horz" pos="4020" userDrawn="1">
          <p15:clr>
            <a:srgbClr val="A4A3A4"/>
          </p15:clr>
        </p15:guide>
        <p15:guide id="10" pos="5722" userDrawn="1">
          <p15:clr>
            <a:srgbClr val="A4A3A4"/>
          </p15:clr>
        </p15:guide>
        <p15:guide id="11" pos="19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00B0F0"/>
    <a:srgbClr val="9C5BCD"/>
    <a:srgbClr val="5DB346"/>
    <a:srgbClr val="57C6CF"/>
    <a:srgbClr val="92D050"/>
    <a:srgbClr val="ABD99F"/>
    <a:srgbClr val="9148C8"/>
    <a:srgbClr val="363636"/>
    <a:srgbClr val="466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44" y="228"/>
      </p:cViewPr>
      <p:guideLst>
        <p:guide orient="horz" pos="2183"/>
        <p:guide pos="3840"/>
        <p:guide orient="horz" pos="3203"/>
        <p:guide orient="horz" pos="799"/>
        <p:guide orient="horz" pos="3748"/>
        <p:guide orient="horz" pos="1366"/>
        <p:guide orient="horz" pos="2795"/>
        <p:guide orient="horz" pos="346"/>
        <p:guide orient="horz" pos="4020"/>
        <p:guide pos="5722"/>
        <p:guide pos="1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DB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en-US" altLang="ko-KR" sz="7200" dirty="0">
                  <a:latin typeface="레시피코리아 Medium" panose="02020603020101020101" pitchFamily="18" charset="-127"/>
                  <a:ea typeface="레시피코리아 Medium" panose="02020603020101020101" pitchFamily="18" charset="-127"/>
                  <a:cs typeface="코트라 볼드체" panose="02020603020101020101" pitchFamily="18" charset="-127"/>
                </a:rPr>
                <a:t>Guardian Tales </a:t>
              </a:r>
              <a:endParaRPr lang="en-US" altLang="ko-KR" sz="8000" dirty="0"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코트라 볼드체" panose="02020603020101020101" pitchFamily="18" charset="-127"/>
              </a:endParaRP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BD9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42611" y="1546167"/>
            <a:ext cx="2531301" cy="1467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8873912" y="1288686"/>
            <a:ext cx="1903540" cy="8084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839075" y="4634013"/>
            <a:ext cx="996868" cy="6764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8835943" y="4195951"/>
            <a:ext cx="1975876" cy="876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7344" y="4195951"/>
            <a:ext cx="2826202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823546" y="1845141"/>
            <a:ext cx="1472354" cy="22696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693577" y="1287902"/>
            <a:ext cx="3129969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873912" y="5208829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77" y="2569086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61" y="2562901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2372562" y="5470950"/>
            <a:ext cx="1450984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873912" y="2280914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01" b="56855" l="8269" r="98966"/>
                    </a14:imgEffect>
                  </a14:imgLayer>
                </a14:imgProps>
              </a:ext>
            </a:extLst>
          </a:blip>
          <a:srcRect l="6854" t="4173" b="43012"/>
          <a:stretch/>
        </p:blipFill>
        <p:spPr>
          <a:xfrm>
            <a:off x="4064568" y="1273257"/>
            <a:ext cx="4062864" cy="4428811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23546" y="4195951"/>
            <a:ext cx="2158154" cy="55723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01816" y="2139041"/>
            <a:ext cx="2540452" cy="10796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458200" y="2139041"/>
            <a:ext cx="2771775" cy="1289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610542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9" b="100000" l="7143" r="99451"/>
                    </a14:imgEffect>
                  </a14:imgLayer>
                </a14:imgProps>
              </a:ext>
            </a:extLst>
          </a:blip>
          <a:srcRect t="56051"/>
          <a:stretch/>
        </p:blipFill>
        <p:spPr>
          <a:xfrm>
            <a:off x="3987600" y="1271964"/>
            <a:ext cx="4064400" cy="356758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91300" y="2784021"/>
            <a:ext cx="1866900" cy="16530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442268" y="2139041"/>
            <a:ext cx="2110807" cy="539807"/>
          </a:xfrm>
          <a:prstGeom prst="line">
            <a:avLst/>
          </a:prstGeom>
          <a:ln w="19050">
            <a:solidFill>
              <a:schemeClr val="bg1"/>
            </a:solidFill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2013.10.24] 먼지 묻은 군화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6"/>
          <a:stretch/>
        </p:blipFill>
        <p:spPr bwMode="auto">
          <a:xfrm>
            <a:off x="9887128" y="3610542"/>
            <a:ext cx="993101" cy="122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21243"/>
          <a:stretch/>
        </p:blipFill>
        <p:spPr>
          <a:xfrm>
            <a:off x="0" y="1783382"/>
            <a:ext cx="5641675" cy="38088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5037827" y="2168525"/>
            <a:ext cx="7154174" cy="291623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</a:t>
            </a:r>
            <a:r>
              <a:rPr lang="ko-KR" altLang="en-US" sz="14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정신적으로도 육체적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으로도 지쳐 버렸다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세계에 떨어져 있었다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11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"/>
          <a:stretch/>
        </p:blipFill>
        <p:spPr bwMode="auto">
          <a:xfrm>
            <a:off x="-2" y="1783388"/>
            <a:ext cx="5641978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168526"/>
            <a:ext cx="7154174" cy="2916238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그저 죄인이라 말할 뿐이었다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지키기 위해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노력하는 것을 계속 지켜 보며 깨달았다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나태 해서 지키지 못했다는 것을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다짐을 잊지 않기 위해 그는 이 세계에서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53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0" y="1989138"/>
            <a:ext cx="12192000" cy="295274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캐릭터를 기준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 방어력의 비율은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지 속성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탱커인 크레이그를 참고하여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33" y="1654844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597283" y="2043906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335346" y="18000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597282" y="3802223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335346" y="361648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0" y="1989138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붙는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탱커로써 더욱 튼튼하게끔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33" y="1654844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E30C9792-3F27-4712-87BF-C444D9D46AFD}"/>
              </a:ext>
            </a:extLst>
          </p:cNvPr>
          <p:cNvSpPr/>
          <p:nvPr/>
        </p:nvSpPr>
        <p:spPr>
          <a:xfrm>
            <a:off x="8510684" y="2043906"/>
            <a:ext cx="2984500" cy="71865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EEAC48-9953-49FA-B6AD-8E253633F08C}"/>
              </a:ext>
            </a:extLst>
          </p:cNvPr>
          <p:cNvSpPr/>
          <p:nvPr/>
        </p:nvSpPr>
        <p:spPr>
          <a:xfrm>
            <a:off x="8324946" y="18000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0" y="1989138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쉽게 들어올 수 있게 하며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주어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적들의 공격으로부터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딜러를 보호가 가능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33" y="1654844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510684" y="2794044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324946" y="251341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83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0" y="1989138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ko-KR" altLang="en-US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* 주로 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 하기 때문에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 타 지속성 캐릭터와의 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연계기가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이어지기 쉽게 설정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* 살아있는 팀원의 수에 비례하여 방어력을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 증가 시켜 전열에서 더 오래 버틸 수 있게 설계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33" y="1654844"/>
            <a:ext cx="5121084" cy="362133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539417" y="3403013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353679" y="3126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39417" y="4326938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53679" y="405012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1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0" y="1989138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 유용한 옵션인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붙는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무기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탱커에 알맞게끔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43" y="1585553"/>
            <a:ext cx="5193664" cy="3759920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7095145" y="2180866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854423" y="1878588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594159" y="2457091"/>
            <a:ext cx="2435859" cy="128905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6408047" y="229437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0" y="1989138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</a:t>
            </a:r>
            <a:r>
              <a:rPr lang="ko-KR" altLang="en-US" sz="16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도발을</a:t>
            </a:r>
            <a:r>
              <a:rPr lang="en-US" altLang="ko-KR" sz="16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43" y="1585553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598790" y="4260055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598790" y="3734911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6358097" y="351837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6370134" y="397695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43028"/>
              </p:ext>
            </p:extLst>
          </p:nvPr>
        </p:nvGraphicFramePr>
        <p:xfrm>
          <a:off x="2357649" y="1268414"/>
          <a:ext cx="7483464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3149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526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29698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않음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타 속성의 영웅 현황은 대체로 골고루 분포가 되어 있으나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하지 않는 포지션이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0" y="1989138"/>
            <a:ext cx="12192000" cy="2952750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충전 시간의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43" y="1585553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588444" y="4638350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6374897" y="442181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527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메이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시리즈의 베오울프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무기들과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 앤 파이터에서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작업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4234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모티브</a:t>
            </a: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4" y="1272391"/>
            <a:ext cx="2644775" cy="316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829426" y="1276033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시간과 충전 시간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등을 표로 변환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7857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테이블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652537"/>
              </p:ext>
            </p:extLst>
          </p:nvPr>
        </p:nvGraphicFramePr>
        <p:xfrm>
          <a:off x="843482" y="1268413"/>
          <a:ext cx="10500521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2263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335324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</a:tblGrid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Motion_Name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Charge_Time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Looping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bool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137701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4x3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오른손 잽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 대상에게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스탭을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내딛으며 빠르게 공격하는 모션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왼손 스트레이트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제자리에 멈춰 공격 대상에게 공격하는 모션</a:t>
                      </a:r>
                    </a:p>
                  </a:txBody>
                  <a:tcPr marL="7851" marR="7851" marT="7851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8x8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11x11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큰 소리를 내어 주변의 적을 도발하고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적의 방어력을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감소 시킵니다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marL="7851" marR="7851" marT="7851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137703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Weapon_Skill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7.0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5x3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오른팔을 아래에서 위로 크게 휘둘러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가격하는 모션</a:t>
                      </a:r>
                    </a:p>
                  </a:txBody>
                  <a:tcPr marL="7851" marR="7851" marT="7851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137704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Chain_Skill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15x15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떠있는 적을 왼손으로 다시 쳐 올린 후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내려찍으며 착지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착지와 함께 다운 상태로 전환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7851" marR="7851" marT="7851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7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69673" y="1276074"/>
            <a:ext cx="7061174" cy="3160989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306889" y="109648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83935" y="109033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481546-8FDB-49C3-A4E8-D7178F764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63721"/>
              </p:ext>
            </p:extLst>
          </p:nvPr>
        </p:nvGraphicFramePr>
        <p:xfrm>
          <a:off x="2547267" y="1268414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2D315-EC5F-4649-A654-87DF483542E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기본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시 적 캐릭터방향으로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만큼 전진하며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9AD881D-1D29-4E00-830C-0E8D4DF7724C}"/>
              </a:ext>
            </a:extLst>
          </p:cNvPr>
          <p:cNvCxnSpPr>
            <a:cxnSpLocks/>
          </p:cNvCxnSpPr>
          <p:nvPr/>
        </p:nvCxnSpPr>
        <p:spPr>
          <a:xfrm flipV="1">
            <a:off x="3893344" y="1107667"/>
            <a:ext cx="2667476" cy="1497422"/>
          </a:xfrm>
          <a:prstGeom prst="bentConnector3">
            <a:avLst>
              <a:gd name="adj1" fmla="val 3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591D05-0D16-4F29-8354-6213BC75E491}"/>
              </a:ext>
            </a:extLst>
          </p:cNvPr>
          <p:cNvSpPr txBox="1"/>
          <p:nvPr/>
        </p:nvSpPr>
        <p:spPr>
          <a:xfrm>
            <a:off x="6713348" y="1038418"/>
            <a:ext cx="19163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713348" y="2949302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143359" y="3018894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713348" y="3615429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143359" y="368502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713348" y="228317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143359" y="2352766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441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스킬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함성을 질러 주변의 적을 도발하고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방어력을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시킵니다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파이팅 포즈에서 함성을 질러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붉은 색의 원형 이펙트가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점점 흐려지다가 사라짐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2" name="Picture 4" descr="Lucidity :: 스킬 1. 함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41" y="1268409"/>
            <a:ext cx="4224872" cy="31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inven.co.kr/column/jukz_pre_reporter_2012/201204092023373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13080"/>
          <a:stretch/>
        </p:blipFill>
        <p:spPr bwMode="auto">
          <a:xfrm>
            <a:off x="1560325" y="1268408"/>
            <a:ext cx="3811224" cy="31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미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9x9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11x11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C9B99AB-DAC0-49C7-B737-DBC81AE8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123887"/>
              </p:ext>
            </p:extLst>
          </p:nvPr>
        </p:nvGraphicFramePr>
        <p:xfrm>
          <a:off x="6821102" y="1268414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51F2E3-ED46-4F5A-9588-C7A92DF7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85287"/>
              </p:ext>
            </p:extLst>
          </p:nvPr>
        </p:nvGraphicFramePr>
        <p:xfrm>
          <a:off x="561975" y="1268415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C20C6DE-C2BB-466A-A110-EBF3215667BB}"/>
              </a:ext>
            </a:extLst>
          </p:cNvPr>
          <p:cNvCxnSpPr>
            <a:cxnSpLocks/>
          </p:cNvCxnSpPr>
          <p:nvPr/>
        </p:nvCxnSpPr>
        <p:spPr>
          <a:xfrm flipV="1">
            <a:off x="8487091" y="1115479"/>
            <a:ext cx="2078831" cy="889534"/>
          </a:xfrm>
          <a:prstGeom prst="bentConnector3">
            <a:avLst>
              <a:gd name="adj1" fmla="val -40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BC57F-4B6B-4058-B295-EB3727CCA5F5}"/>
              </a:ext>
            </a:extLst>
          </p:cNvPr>
          <p:cNvSpPr txBox="1"/>
          <p:nvPr/>
        </p:nvSpPr>
        <p:spPr>
          <a:xfrm>
            <a:off x="10599655" y="976561"/>
            <a:ext cx="14426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52800A-DF86-4178-A0AD-0BF1B1F3DE54}"/>
              </a:ext>
            </a:extLst>
          </p:cNvPr>
          <p:cNvCxnSpPr>
            <a:cxnSpLocks/>
          </p:cNvCxnSpPr>
          <p:nvPr/>
        </p:nvCxnSpPr>
        <p:spPr>
          <a:xfrm flipV="1">
            <a:off x="2212181" y="1184728"/>
            <a:ext cx="2466577" cy="965541"/>
          </a:xfrm>
          <a:prstGeom prst="bentConnector3">
            <a:avLst>
              <a:gd name="adj1" fmla="val 37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CD9812-55EF-4821-9DF5-CFDA276621FE}"/>
              </a:ext>
            </a:extLst>
          </p:cNvPr>
          <p:cNvSpPr txBox="1"/>
          <p:nvPr/>
        </p:nvSpPr>
        <p:spPr>
          <a:xfrm>
            <a:off x="4723207" y="1048605"/>
            <a:ext cx="1621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미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4723208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5153219" y="3682457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723208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5153219" y="2350202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10599655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11029666" y="3682686"/>
            <a:ext cx="1127403" cy="184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10599655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11029666" y="2350202"/>
            <a:ext cx="11274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8044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적에게 접근하여 오른팔을 아래에서 위로 크게 휘둘러 적을 가격하는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01" y="1268413"/>
            <a:ext cx="4717997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B74A65-22A1-4080-9BF8-70957044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88234"/>
              </p:ext>
            </p:extLst>
          </p:nvPr>
        </p:nvGraphicFramePr>
        <p:xfrm>
          <a:off x="2551748" y="1268413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835142" y="3123579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265153" y="319317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835142" y="3789706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265153" y="3859298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3759994" y="1154391"/>
            <a:ext cx="2983706" cy="1464985"/>
          </a:xfrm>
          <a:prstGeom prst="bentConnector3">
            <a:avLst>
              <a:gd name="adj1" fmla="val -2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6835142" y="1062058"/>
            <a:ext cx="15728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835142" y="245745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265153" y="2527043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19869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떠있는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적에게 접근하여 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08" y="1272983"/>
            <a:ext cx="6616784" cy="3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8"/>
            <a:ext cx="12192000" cy="129698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연계기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연계기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 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15x15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내려찍기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4E128F4-7C6D-4ADD-BE66-140E422A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2363"/>
              </p:ext>
            </p:extLst>
          </p:nvPr>
        </p:nvGraphicFramePr>
        <p:xfrm>
          <a:off x="6816167" y="1268413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4F5FFD2-B4AB-4100-914D-A155E7F27391}"/>
              </a:ext>
            </a:extLst>
          </p:cNvPr>
          <p:cNvSpPr/>
          <p:nvPr/>
        </p:nvSpPr>
        <p:spPr>
          <a:xfrm>
            <a:off x="10196307" y="2398844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9656-D14D-49DF-963F-39B96B20625F}"/>
              </a:ext>
            </a:extLst>
          </p:cNvPr>
          <p:cNvSpPr txBox="1"/>
          <p:nvPr/>
        </p:nvSpPr>
        <p:spPr>
          <a:xfrm>
            <a:off x="10628543" y="2468436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7C6E0-81E5-4476-AE35-CF822140DB4F}"/>
              </a:ext>
            </a:extLst>
          </p:cNvPr>
          <p:cNvSpPr/>
          <p:nvPr/>
        </p:nvSpPr>
        <p:spPr>
          <a:xfrm>
            <a:off x="10196307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9BFB3-9E8D-4388-894C-FB947CE443B5}"/>
              </a:ext>
            </a:extLst>
          </p:cNvPr>
          <p:cNvSpPr txBox="1"/>
          <p:nvPr/>
        </p:nvSpPr>
        <p:spPr>
          <a:xfrm>
            <a:off x="10628543" y="3879912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E22458-FBC6-4FB6-AE86-FB84FEC0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79439"/>
              </p:ext>
            </p:extLst>
          </p:nvPr>
        </p:nvGraphicFramePr>
        <p:xfrm>
          <a:off x="561975" y="1268414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E028-A9D8-46A3-82B8-C8752E2050C5}"/>
              </a:ext>
            </a:extLst>
          </p:cNvPr>
          <p:cNvSpPr/>
          <p:nvPr/>
        </p:nvSpPr>
        <p:spPr>
          <a:xfrm>
            <a:off x="4242626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EA623-0307-4B08-B235-8ACEAA8C97C9}"/>
              </a:ext>
            </a:extLst>
          </p:cNvPr>
          <p:cNvSpPr txBox="1"/>
          <p:nvPr/>
        </p:nvSpPr>
        <p:spPr>
          <a:xfrm>
            <a:off x="4672637" y="3173389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956B4-331A-4B36-86D0-931A84B74550}"/>
              </a:ext>
            </a:extLst>
          </p:cNvPr>
          <p:cNvSpPr/>
          <p:nvPr/>
        </p:nvSpPr>
        <p:spPr>
          <a:xfrm>
            <a:off x="4242626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D1C6B-2309-4C94-B1D7-A8F1F4BBE855}"/>
              </a:ext>
            </a:extLst>
          </p:cNvPr>
          <p:cNvSpPr txBox="1"/>
          <p:nvPr/>
        </p:nvSpPr>
        <p:spPr>
          <a:xfrm>
            <a:off x="4672637" y="3879912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242626" y="239884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4672637" y="2468436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5D7B19-2B54-423C-A3D3-597AAEFFFBDD}"/>
              </a:ext>
            </a:extLst>
          </p:cNvPr>
          <p:cNvCxnSpPr>
            <a:cxnSpLocks/>
          </p:cNvCxnSpPr>
          <p:nvPr/>
        </p:nvCxnSpPr>
        <p:spPr>
          <a:xfrm flipV="1">
            <a:off x="8168875" y="1115478"/>
            <a:ext cx="1982981" cy="583147"/>
          </a:xfrm>
          <a:prstGeom prst="bentConnector3">
            <a:avLst>
              <a:gd name="adj1" fmla="val 52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0D63B6-E9A6-4DF1-82F0-83234085229C}"/>
              </a:ext>
            </a:extLst>
          </p:cNvPr>
          <p:cNvSpPr txBox="1"/>
          <p:nvPr/>
        </p:nvSpPr>
        <p:spPr>
          <a:xfrm>
            <a:off x="10196307" y="1046225"/>
            <a:ext cx="19829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낙하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적용까지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27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1765300" y="1105097"/>
            <a:ext cx="2518079" cy="1498403"/>
          </a:xfrm>
          <a:prstGeom prst="bentConnector3">
            <a:avLst>
              <a:gd name="adj1" fmla="val 25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4327829" y="1035845"/>
            <a:ext cx="18919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32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강점</a:t>
            </a:r>
          </a:p>
        </p:txBody>
      </p:sp>
      <p:pic>
        <p:nvPicPr>
          <p:cNvPr id="7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986"/>
            <a:ext cx="5641200" cy="42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168525"/>
            <a:ext cx="7154174" cy="2916238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타 탱커들에 비해 넓은 범위를 도발하여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딜러에게는 후방에서 자유로운 공격을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전열에서 방어력을 기반으로 버티며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제한이 있는 아레나와 자동으로 진행되는 컨텐츠에 최적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약점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" t="1" r="33529" b="340"/>
          <a:stretch/>
        </p:blipFill>
        <p:spPr>
          <a:xfrm>
            <a:off x="0" y="1568986"/>
            <a:ext cx="5641200" cy="42289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168525"/>
            <a:ext cx="7154174" cy="291623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덱으로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사용할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후방으로 빠르게 </a:t>
            </a:r>
            <a:r>
              <a:rPr lang="ko-KR" altLang="en-US" sz="20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침입하여 공격이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가능한 영웅을 사용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위치한 원거리 딜러를 먼저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공격한 뒤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 효과를 받지 못하는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손쉽게 제거가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0" y="1665288"/>
            <a:ext cx="12192000" cy="42846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부족한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</a:t>
            </a:r>
            <a:r>
              <a:rPr lang="ko-KR" altLang="en-US" sz="20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부족함을 보완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해주고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한걸음 나아가 부족함을 장점으로 만들어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원거리 딜러들을 보호하기 위해 사용 한다면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컨텐츠에서도 매력을 느낄 수 있는 캐릭터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카운터가 확실하기 때문에 전체적인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밸런스도 크게 망가트리지 않고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캐릭터들의 사용처를 재 발견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만들어주어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고착되는 메타에 변화를 줄 수 있을 것으로 예상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681536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 합니다</a:t>
            </a:r>
            <a:endParaRPr lang="en-US" altLang="ko-KR" sz="1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5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포지션이 부족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296987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143" y="1269902"/>
            <a:ext cx="8637713" cy="316716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552819" y="2259009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861179" y="2456650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87300" y="2074343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19879" y="2223718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08465" y="1763265"/>
            <a:ext cx="3754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근거리 딜러 중 가장 단단하고 강력하여 필수 캐릭터로 꼽히는 캐릭터이지만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단편집으로도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합류하게 된 계기같은 것이 </a:t>
            </a:r>
            <a:endParaRPr lang="en-US" altLang="ko-KR" sz="16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납득이 되지 않는다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49375" y="4173468"/>
            <a:ext cx="3754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같은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원거리 딜러에게 파고 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공격이 가능하지만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무기 기술의 영향으로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사용처가 넓지는 않으나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외전으로 감동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받았다는 평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572565" y="1763265"/>
            <a:ext cx="2721601" cy="3806903"/>
            <a:chOff x="561974" y="1265145"/>
            <a:chExt cx="2721601" cy="3806903"/>
          </a:xfrm>
        </p:grpSpPr>
        <p:pic>
          <p:nvPicPr>
            <p:cNvPr id="8" name="Picture 2" descr="C4CEC1A4-E576-49..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31"/>
            <a:stretch/>
          </p:blipFill>
          <p:spPr bwMode="auto">
            <a:xfrm>
              <a:off x="561974" y="1265145"/>
              <a:ext cx="2721600" cy="3806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61975" y="4707801"/>
              <a:ext cx="2721600" cy="3642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12.3 </a:t>
              </a:r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출시 </a:t>
              </a:r>
              <a:r>
                <a:rPr lang="ko-KR" altLang="en-US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베스</a:t>
              </a:r>
              <a:endPara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918118" y="1772878"/>
            <a:ext cx="2722498" cy="3816362"/>
            <a:chOff x="8907527" y="1274758"/>
            <a:chExt cx="2722498" cy="3816362"/>
          </a:xfrm>
        </p:grpSpPr>
        <p:pic>
          <p:nvPicPr>
            <p:cNvPr id="1028" name="Picture 4" descr="가테루일러스트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71" b="12647"/>
            <a:stretch/>
          </p:blipFill>
          <p:spPr bwMode="auto">
            <a:xfrm>
              <a:off x="8907977" y="1274758"/>
              <a:ext cx="2722048" cy="381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8907527" y="4726873"/>
              <a:ext cx="2721600" cy="3642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12.17 </a:t>
              </a:r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출시 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스토리가 같이 추가된 캐릭터의 매출 상승 폭이 높음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출시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유저의 니즈 충족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모티브</a:t>
            </a:r>
          </a:p>
        </p:txBody>
      </p:sp>
      <p:pic>
        <p:nvPicPr>
          <p:cNvPr id="9" name="Picture 2" descr="Full-metal-alchemist-alex-louis-armstrong-pose-02- by JackCree on DeviantArt">
            <a:extLst>
              <a:ext uri="{FF2B5EF4-FFF2-40B4-BE49-F238E27FC236}">
                <a16:creationId xmlns:a16="http://schemas.microsoft.com/office/drawing/2014/main" id="{669FEE2B-DE84-4F48-A709-BE639C138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5" b="99669" l="10000" r="99766">
                        <a14:foregroundMark x1="46953" y1="88287" x2="45469" y2="96796"/>
                        <a14:foregroundMark x1="71641" y1="91160" x2="79688" y2="99669"/>
                        <a14:foregroundMark x1="79688" y1="99669" x2="79688" y2="99669"/>
                        <a14:foregroundMark x1="90078" y1="90055" x2="95078" y2="90055"/>
                        <a14:foregroundMark x1="96719" y1="91823" x2="99766" y2="93923"/>
                        <a14:foregroundMark x1="65313" y1="17680" x2="65391" y2="18453"/>
                        <a14:backgroundMark x1="65000" y1="19448" x2="65000" y2="1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6" t="13412"/>
          <a:stretch/>
        </p:blipFill>
        <p:spPr bwMode="auto">
          <a:xfrm>
            <a:off x="180975" y="793810"/>
            <a:ext cx="7181850" cy="60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4B9EA-6951-429C-9176-9D75312CC120}"/>
              </a:ext>
            </a:extLst>
          </p:cNvPr>
          <p:cNvSpPr txBox="1"/>
          <p:nvPr/>
        </p:nvSpPr>
        <p:spPr>
          <a:xfrm>
            <a:off x="6096000" y="1327647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알렉스 루이 암스트롱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1041F1-422F-4E7D-A176-E4311AD492AF}"/>
              </a:ext>
            </a:extLst>
          </p:cNvPr>
          <p:cNvSpPr txBox="1"/>
          <p:nvPr/>
        </p:nvSpPr>
        <p:spPr>
          <a:xfrm>
            <a:off x="5819775" y="2103317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강철의 연금술사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27E89-2E64-4CDB-8F3C-94B6F19AD814}"/>
              </a:ext>
            </a:extLst>
          </p:cNvPr>
          <p:cNvSpPr txBox="1"/>
          <p:nvPr/>
        </p:nvSpPr>
        <p:spPr>
          <a:xfrm>
            <a:off x="351473" y="1890118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남성미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A03D03-989B-43C6-8C8F-4ED1EBEA9505}"/>
              </a:ext>
            </a:extLst>
          </p:cNvPr>
          <p:cNvGrpSpPr/>
          <p:nvPr/>
        </p:nvGrpSpPr>
        <p:grpSpPr>
          <a:xfrm>
            <a:off x="6638924" y="3903662"/>
            <a:ext cx="4743451" cy="2081213"/>
            <a:chOff x="6915150" y="3133725"/>
            <a:chExt cx="4362450" cy="20812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A36B96-335E-4378-95B7-35F8950BAB34}"/>
                </a:ext>
              </a:extLst>
            </p:cNvPr>
            <p:cNvSpPr/>
            <p:nvPr/>
          </p:nvSpPr>
          <p:spPr>
            <a:xfrm>
              <a:off x="6915150" y="3133725"/>
              <a:ext cx="4362450" cy="295275"/>
            </a:xfrm>
            <a:prstGeom prst="rect">
              <a:avLst/>
            </a:prstGeom>
            <a:solidFill>
              <a:srgbClr val="57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모티브 캐릭터 소개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6ED508-F696-4F1F-9EEB-1BF9209ADE41}"/>
                </a:ext>
              </a:extLst>
            </p:cNvPr>
            <p:cNvSpPr/>
            <p:nvPr/>
          </p:nvSpPr>
          <p:spPr>
            <a:xfrm>
              <a:off x="6915150" y="3429000"/>
              <a:ext cx="4362450" cy="1785938"/>
            </a:xfrm>
            <a:prstGeom prst="rect">
              <a:avLst/>
            </a:prstGeom>
            <a:solidFill>
              <a:srgbClr val="021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인기 애니메이션인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강철의 연금술사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에 등장하는 </a:t>
              </a:r>
              <a:endPara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조연 캐릭터로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남성미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넘치는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근육질 외형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의 인물이며</a:t>
              </a:r>
              <a:r>
                <a:rPr lang="en-US" altLang="ko-KR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외형에서 보이는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강함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을 캐릭터의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특징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으로 차용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EB78373-03C9-4678-83BC-05CB97C17FE5}"/>
              </a:ext>
            </a:extLst>
          </p:cNvPr>
          <p:cNvSpPr txBox="1"/>
          <p:nvPr/>
        </p:nvSpPr>
        <p:spPr>
          <a:xfrm>
            <a:off x="351473" y="2659559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근육질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5ED3-6622-4BBB-84D7-7DE798AEF7A0}"/>
              </a:ext>
            </a:extLst>
          </p:cNvPr>
          <p:cNvSpPr txBox="1"/>
          <p:nvPr/>
        </p:nvSpPr>
        <p:spPr>
          <a:xfrm>
            <a:off x="7011234" y="2579678"/>
            <a:ext cx="249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무기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건틀렛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포지션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탱커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속성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지속성</a:t>
            </a:r>
          </a:p>
        </p:txBody>
      </p:sp>
    </p:spTree>
    <p:extLst>
      <p:ext uri="{BB962C8B-B14F-4D97-AF65-F5344CB8AC3E}">
        <p14:creationId xmlns:p14="http://schemas.microsoft.com/office/powerpoint/2010/main" val="6123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성격 모티브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D4B9EA-6951-429C-9176-9D75312CC120}"/>
              </a:ext>
            </a:extLst>
          </p:cNvPr>
          <p:cNvSpPr txBox="1"/>
          <p:nvPr/>
        </p:nvSpPr>
        <p:spPr>
          <a:xfrm>
            <a:off x="5819775" y="1322935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err="1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쿠로사키</a:t>
            </a:r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이치고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041F1-422F-4E7D-A176-E4311AD492AF}"/>
              </a:ext>
            </a:extLst>
          </p:cNvPr>
          <p:cNvSpPr txBox="1"/>
          <p:nvPr/>
        </p:nvSpPr>
        <p:spPr>
          <a:xfrm>
            <a:off x="5819775" y="2097088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블리치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27E89-2E64-4CDB-8F3C-94B6F19AD814}"/>
              </a:ext>
            </a:extLst>
          </p:cNvPr>
          <p:cNvSpPr txBox="1"/>
          <p:nvPr/>
        </p:nvSpPr>
        <p:spPr>
          <a:xfrm>
            <a:off x="351473" y="1890118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동료애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A03D03-989B-43C6-8C8F-4ED1EBEA9505}"/>
              </a:ext>
            </a:extLst>
          </p:cNvPr>
          <p:cNvGrpSpPr/>
          <p:nvPr/>
        </p:nvGrpSpPr>
        <p:grpSpPr>
          <a:xfrm>
            <a:off x="6638924" y="3903662"/>
            <a:ext cx="4743451" cy="2081213"/>
            <a:chOff x="6915150" y="3133725"/>
            <a:chExt cx="4362450" cy="20812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A36B96-335E-4378-95B7-35F8950BAB34}"/>
                </a:ext>
              </a:extLst>
            </p:cNvPr>
            <p:cNvSpPr/>
            <p:nvPr/>
          </p:nvSpPr>
          <p:spPr>
            <a:xfrm>
              <a:off x="6915150" y="3133725"/>
              <a:ext cx="4362450" cy="295275"/>
            </a:xfrm>
            <a:prstGeom prst="rect">
              <a:avLst/>
            </a:prstGeom>
            <a:solidFill>
              <a:srgbClr val="57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모티브 캐릭터 소개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6ED508-F696-4F1F-9EEB-1BF9209ADE41}"/>
                </a:ext>
              </a:extLst>
            </p:cNvPr>
            <p:cNvSpPr/>
            <p:nvPr/>
          </p:nvSpPr>
          <p:spPr>
            <a:xfrm>
              <a:off x="6915150" y="3429000"/>
              <a:ext cx="4362450" cy="1785938"/>
            </a:xfrm>
            <a:prstGeom prst="rect">
              <a:avLst/>
            </a:prstGeom>
            <a:solidFill>
              <a:srgbClr val="021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인기 애니메이션 </a:t>
              </a:r>
              <a:r>
                <a:rPr lang="ko-KR" altLang="en-US" sz="1600" dirty="0" err="1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블리치</a:t>
              </a:r>
              <a:r>
                <a:rPr lang="ko-KR" altLang="en-US" sz="1600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에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등장하는 주인공 캐릭터로 </a:t>
              </a:r>
              <a:endPara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불량해 보이는 외모와 달리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동료애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가 뛰어나</a:t>
              </a:r>
              <a:endPara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동료를 위해서라면 </a:t>
              </a:r>
              <a:endPara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무모한 전투</a:t>
              </a:r>
              <a:r>
                <a:rPr lang="ko-KR" alt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에도 뛰어드는 </a:t>
              </a:r>
              <a:r>
                <a:rPr lang="ko-KR" altLang="en-US" sz="1600" dirty="0">
                  <a:solidFill>
                    <a:srgbClr val="FFC000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성격</a:t>
              </a:r>
              <a:r>
                <a:rPr lang="ko-KR" altLang="en-US" sz="16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을 차용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B78373-03C9-4678-83BC-05CB97C17FE5}"/>
              </a:ext>
            </a:extLst>
          </p:cNvPr>
          <p:cNvSpPr txBox="1"/>
          <p:nvPr/>
        </p:nvSpPr>
        <p:spPr>
          <a:xfrm>
            <a:off x="351473" y="2659559"/>
            <a:ext cx="2094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무모함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"/>
          <a:stretch/>
        </p:blipFill>
        <p:spPr>
          <a:xfrm>
            <a:off x="2220283" y="800100"/>
            <a:ext cx="3875717" cy="605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</TotalTime>
  <Words>832</Words>
  <Application>Microsoft Office PowerPoint</Application>
  <PresentationFormat>와이드스크린</PresentationFormat>
  <Paragraphs>385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나눔스퀘어 ExtraBold</vt:lpstr>
      <vt:lpstr>레시피코리아 Medium</vt:lpstr>
      <vt:lpstr>나눔스퀘어 Bold</vt:lpstr>
      <vt:lpstr>맑은 고딕</vt:lpstr>
      <vt:lpstr>이사만루체 Light</vt:lpstr>
      <vt:lpstr>이사만루체 Bold</vt:lpstr>
      <vt:lpstr>Arial</vt:lpstr>
      <vt:lpstr>코트라 볼드체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904</cp:revision>
  <cp:lastPrinted>2021-04-14T03:47:58Z</cp:lastPrinted>
  <dcterms:created xsi:type="dcterms:W3CDTF">2021-03-29T02:11:06Z</dcterms:created>
  <dcterms:modified xsi:type="dcterms:W3CDTF">2021-04-21T03:48:49Z</dcterms:modified>
</cp:coreProperties>
</file>